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26"/>
  </p:notesMasterIdLst>
  <p:handoutMasterIdLst>
    <p:handoutMasterId r:id="rId27"/>
  </p:handoutMasterIdLst>
  <p:sldIdLst>
    <p:sldId id="256" r:id="rId9"/>
    <p:sldId id="257" r:id="rId10"/>
    <p:sldId id="273" r:id="rId11"/>
    <p:sldId id="274" r:id="rId12"/>
    <p:sldId id="263" r:id="rId13"/>
    <p:sldId id="264" r:id="rId14"/>
    <p:sldId id="275" r:id="rId15"/>
    <p:sldId id="276" r:id="rId16"/>
    <p:sldId id="277" r:id="rId17"/>
    <p:sldId id="278" r:id="rId18"/>
    <p:sldId id="268" r:id="rId19"/>
    <p:sldId id="279" r:id="rId20"/>
    <p:sldId id="270" r:id="rId21"/>
    <p:sldId id="271" r:id="rId22"/>
    <p:sldId id="272" r:id="rId23"/>
    <p:sldId id="266" r:id="rId24"/>
    <p:sldId id="267" r:id="rId2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raz slajdu — symbol zastępcz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atki — symbol zastępcz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66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54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666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497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76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07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92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29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5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52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279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8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99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41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48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67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689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437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17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640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63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292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82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 algn="l" rtl="0">
              <a:defRPr sz="52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916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161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64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55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57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17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226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12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36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12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43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512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899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670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47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724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95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392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76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633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084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805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0463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08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1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87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79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29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504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4491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51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9905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76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3093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9105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421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294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668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418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943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25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66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54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49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268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4959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922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6587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1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2528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762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114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EC5CFB-71B7-48DE-A260-C434400A0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4A7A1E-89E1-48D1-866B-99808420D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68A0A4-DA2D-4712-BEB2-2258B593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78466F7-912F-41DB-9AE0-42B325BD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6B3235-0027-4A24-B719-53A30209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55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0742DE-6D86-4A20-86B7-9CB66405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D8FF4A-EC69-4511-90CD-94D49A8A5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314747-F761-464F-B272-F50083F1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8F9C34-BA19-433E-81E4-A4355E6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B312E0F-7638-4D67-8C91-94D48A3B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0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pl-PL" smtClean="0"/>
              <a:t>Edytuj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77006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99941E-B39B-4528-AA4E-A8E6D21C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F67DF9A-015A-48AA-B774-E0ECBCCE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362F6A-D2BD-4A40-8288-83B62E8A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98A3F36-BEAB-436B-AED7-328D20F56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D00F06-A697-4490-81C1-39854FB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666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DA9FD5-F3A8-4230-89B4-E74E31D0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F6E01-5DD8-4D3F-A6FD-6663ED09B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EFA6C33-122A-4727-BC9A-2FDE84573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B07C15F-A74B-4CE1-A320-92804322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75D2B62-EDD4-4681-9A38-EFA500F77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3823F08-9164-41EA-A279-1A1A6E9E0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722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A32C4-4BCF-44F2-A272-400DCFB1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ADB4B63-BF38-45D8-90EA-6E9C61B0D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BB3130-E430-4FD4-A3E8-54569B540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A399E10-9B27-40C3-AB13-E959F0008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7872990-0622-4668-9BC3-6DAA8C897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182DB535-4E25-42B1-8FC4-64CB493B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3D2DFCA-380C-4C5A-8382-E8FF988F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CC19ECB-A787-47B5-81FB-27645D0A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126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37CC1C-6FFC-427C-A1B2-1C300498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E10DD31-39F3-4F8D-92AB-4C26DE9A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6096AF0-E106-42A7-B0F8-5FD02C54B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77FD2A-9936-4CF8-8065-0165A11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245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50E8A04-66F4-4016-9F6C-8CE9212C7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AA8A6EF-ADB0-45FC-8AEA-0EF2AA75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18FC29-EE91-4D08-8BA3-948335D4B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41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ECD3C-0E1C-47C6-9BBD-30817F1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2032DD-F1A1-41DB-B035-DFD9C91A5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78A303-179D-4BE8-9E10-810C6D4F2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9E9363-16A8-48A5-9EC8-0F1050A7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8EF1A5A-EB59-4237-B35C-DC7009B8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7D8E2C-1771-48A2-B174-1883DD64B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281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96ADC8-BBE6-430B-9A39-164756A7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5162643-A5C5-414A-9C9B-1ABC5993F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0B26781-E4F4-4434-A589-5212096CF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40FDB86-836A-42F5-8292-E04BBB142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31DAA6D-9209-49B8-86B5-984D3BD6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E74786-8F2B-4E59-A866-4A170E14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38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4BF20-80FC-498E-91A7-02B716EE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4BA31FF-B7A3-46FE-A431-9B21A8E7D1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28D27B-C1EC-4D01-AE13-549CCB9B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BB2DC9-C475-41F1-AF70-3B355757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5D45613-7B6E-4BF0-AB9C-363A0F1A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49876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FCDD2D9-E1C3-4FC0-9121-AB2CE307D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CBD8A98-08D5-4094-8CB2-537924972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0AEC891-5B8D-491B-9343-1D18CEE07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5FFBB9-53C1-4E46-8A85-49935E85B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88BFD5E-A645-48BC-839D-EFA7A3AC7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48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 algn="l" rtl="0"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8" name="Prostokąt zaokrąglony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000"/>
              </a:spcBef>
              <a:buNone/>
              <a:defRPr sz="14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Edytuj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2016-09-01</a:t>
            </a:r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30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Kliknij, aby edytować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r>
              <a:rPr lang="en-US"/>
              <a:t>2016-09-01</a:t>
            </a:r>
            <a:endParaRPr lang="en-US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 b="1">
                <a:solidFill>
                  <a:srgbClr val="AB3C19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59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80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2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56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4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B044E20-4A0B-491B-B01C-72A66623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5DAE6D8-0B0D-40F0-8B09-0ACC5C8ED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123200-2211-48F3-B2E6-14C331DAE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703BE-D0DB-4468-A1B2-AD466F4D340C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19.01.2022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94B2B2-E747-4101-9040-011A143A70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F47BEBF-8BE9-40B8-9652-7385F6AAC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AD454-0B14-4E09-8751-B2A1D3C22047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Bajka terapeutyczna</a:t>
            </a:r>
            <a:endParaRPr lang="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65214" y="3098706"/>
            <a:ext cx="7538460" cy="3468349"/>
          </a:xfrm>
        </p:spPr>
        <p:txBody>
          <a:bodyPr rtlCol="0">
            <a:normAutofit/>
          </a:bodyPr>
          <a:lstStyle/>
          <a:p>
            <a:pPr rtl="0"/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Czyli o terapeutycznej mocy </a:t>
            </a:r>
            <a:r>
              <a:rPr lang="pl-PL" dirty="0" smtClean="0">
                <a:latin typeface="Calibri" panose="020F0502020204030204" pitchFamily="34" charset="0"/>
                <a:cs typeface="Calibri" panose="020F0502020204030204" pitchFamily="34" charset="0"/>
              </a:rPr>
              <a:t>opowiadań</a:t>
            </a: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endParaRPr lang="pl-P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/>
            <a:r>
              <a:rPr lang="pl-PL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WARSZTATY PSYCHOLOGICZNE DLA RODZICÓW WYCHOWANKÓW OREW </a:t>
            </a:r>
          </a:p>
          <a:p>
            <a:pPr rtl="0"/>
            <a:r>
              <a:rPr lang="pl-PL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Przygotowane przez zespół psychologów OREW</a:t>
            </a:r>
            <a:r>
              <a:rPr lang="pl-PL" i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77E9BE-87C9-429A-8981-D257F5C3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384879"/>
            <a:ext cx="5279408" cy="924823"/>
          </a:xfrm>
        </p:spPr>
        <p:txBody>
          <a:bodyPr anchor="ctr">
            <a:noAutofit/>
          </a:bodyPr>
          <a:lstStyle/>
          <a:p>
            <a:r>
              <a:rPr lang="pl-PL" sz="3600" b="1" dirty="0"/>
              <a:t>Dzieci z niepełnosprawnościami kochają bajki!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2DCA36-955B-48C7-A7DE-6BE427052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84" y="2178685"/>
            <a:ext cx="6184603" cy="479090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b="1" dirty="0"/>
              <a:t>Rodzicu/Opiekunie! </a:t>
            </a:r>
          </a:p>
          <a:p>
            <a:pPr marL="0" indent="0">
              <a:buNone/>
            </a:pPr>
            <a:r>
              <a:rPr lang="pl-PL" sz="2000" dirty="0"/>
              <a:t>Poprzez opowiadanie bajki możesz poruszać z </a:t>
            </a:r>
            <a:br>
              <a:rPr lang="pl-PL" sz="2000" dirty="0"/>
            </a:br>
            <a:r>
              <a:rPr lang="pl-PL" sz="2000" dirty="0"/>
              <a:t>dzieckiem te treści, które sprawiają ci ból i </a:t>
            </a:r>
            <a:br>
              <a:rPr lang="pl-PL" sz="2000" dirty="0"/>
            </a:br>
            <a:r>
              <a:rPr lang="pl-PL" sz="2000" dirty="0"/>
              <a:t>o których boisz się z nim rozmawiać.</a:t>
            </a:r>
          </a:p>
          <a:p>
            <a:pPr marL="0" indent="0">
              <a:buNone/>
            </a:pPr>
            <a:r>
              <a:rPr lang="pl-PL" sz="2000" dirty="0"/>
              <a:t>Pamiętaj, dostosuj treść i formę bajki do poziomu sprawności intelektualnej i rodzaju niepełnosprawności swojego dziecka, bajka niekoniecznie musi mieć formę papierową - możesz wykorzystać figurki i zabawki!</a:t>
            </a:r>
          </a:p>
          <a:p>
            <a:pPr marL="0" indent="0">
              <a:buNone/>
            </a:pPr>
            <a:r>
              <a:rPr lang="pl-PL" sz="2000" dirty="0"/>
              <a:t>Pamiętaj, bajka powinna być krótka i prosta, a bohater podobny do waszego dziecka (imię bohatera może być takie, jak waszego dziecka lub zaczynać się na tą samą literę)</a:t>
            </a:r>
          </a:p>
          <a:p>
            <a:pPr marL="0" indent="0">
              <a:buNone/>
            </a:pPr>
            <a:r>
              <a:rPr lang="pl-PL" sz="2000" dirty="0"/>
              <a:t>Jeśli jest w formie obrazkowej – obrazki powinny być wyraźne, kolorowe, proste, nie zapominajmy też o alternatywnych formach komunikacji – w postaci ACC.</a:t>
            </a:r>
          </a:p>
          <a:p>
            <a:pPr>
              <a:buFontTx/>
              <a:buChar char="-"/>
            </a:pPr>
            <a:endParaRPr lang="pl-PL" sz="2000" dirty="0"/>
          </a:p>
          <a:p>
            <a:pPr>
              <a:buFontTx/>
              <a:buChar char="-"/>
            </a:pPr>
            <a:endParaRPr lang="pl-PL" sz="1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A6B810-B004-4A04-BE47-8AABEA892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423" y="1137902"/>
            <a:ext cx="4397433" cy="140673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8BD84BC-3E11-4CC6-8BEE-21A369A2A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3" y="4033214"/>
            <a:ext cx="4395569" cy="186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Ciekawostki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bajkach terapeutycznych specjalnie do tego celu stworzonych, występują zdania mające kluczowe znaczenie w procesie terapeutycznym i są często zaznaczone wytłuszczonym drukiem. Takie fragmenty należy czytać głośno i wyraźnie upewniając się, że dziecko je usłyszało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Warto powtórzyć kluczowe według nas zdanie kilka razy i obserwować reakcję dziecka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Zdania te możemy wplatać w życie codzienne, przypominając tym samym o bajce i jej mądrym przekazie. 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Bardzo często można modyfikować bajki terapeutyczne w zależności od potrzeb dziecka. Np. zmienić kolor pokoju głównego bohatera, rodzaj ulubionej zabawki itp. 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4B39C5-7CDA-4F5F-86FE-B656D095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pl-PL" sz="4200" b="1" dirty="0"/>
              <a:t>Oto przykładowe formy dedykowane naszym dzieciom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80F9145-CE6F-49B8-ACCD-913FF16DD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82219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pl-PL" sz="2000" dirty="0"/>
              <a:t>Filmy- wskazówki dla rodziców z zakresu treningu umiejętności społecznych, np. www.autyzmonline.pl</a:t>
            </a:r>
          </a:p>
          <a:p>
            <a:pPr>
              <a:buFontTx/>
              <a:buChar char="-"/>
            </a:pPr>
            <a:r>
              <a:rPr lang="pl-PL" sz="2000" dirty="0"/>
              <a:t>„Bajki bez barier” – bohaterami są dzieci z różnymi </a:t>
            </a:r>
            <a:br>
              <a:rPr lang="pl-PL" sz="2000" dirty="0"/>
            </a:br>
            <a:r>
              <a:rPr lang="pl-PL" sz="2000" dirty="0"/>
              <a:t>niepełnosprawnościami, dostępne w </a:t>
            </a:r>
            <a:r>
              <a:rPr lang="pl-PL" sz="2000" dirty="0" err="1"/>
              <a:t>internecie</a:t>
            </a:r>
            <a:r>
              <a:rPr lang="pl-PL" sz="2000" dirty="0"/>
              <a:t> </a:t>
            </a:r>
            <a:br>
              <a:rPr lang="pl-PL" sz="2000" dirty="0"/>
            </a:br>
            <a:r>
              <a:rPr lang="pl-PL" sz="2000" dirty="0"/>
              <a:t>do druku, wyd. Stowarzyszenie Dzieci </a:t>
            </a:r>
            <a:br>
              <a:rPr lang="pl-PL" sz="2000" dirty="0"/>
            </a:br>
            <a:r>
              <a:rPr lang="pl-PL" sz="2000" dirty="0"/>
              <a:t>Niepełnosprawnych „Światełko”</a:t>
            </a:r>
          </a:p>
          <a:p>
            <a:pPr>
              <a:buFontTx/>
              <a:buChar char="-"/>
            </a:pPr>
            <a:r>
              <a:rPr lang="pl-PL" sz="2000" dirty="0"/>
              <a:t>Bajki „Tuż pod moim nosem”, wyd. Fundacja Oswoić Los</a:t>
            </a:r>
          </a:p>
          <a:p>
            <a:pPr>
              <a:buFontTx/>
              <a:buChar char="-"/>
            </a:pPr>
            <a:r>
              <a:rPr lang="pl-PL" sz="2000" dirty="0"/>
              <a:t>„Leon i jego nie – zwykłe spotkania” – wyd. </a:t>
            </a:r>
            <a:br>
              <a:rPr lang="pl-PL" sz="2000" dirty="0"/>
            </a:br>
            <a:r>
              <a:rPr lang="pl-PL" sz="2000" dirty="0"/>
              <a:t>Fundacja Verba, Agata </a:t>
            </a:r>
            <a:r>
              <a:rPr lang="pl-PL" sz="2000" dirty="0" err="1"/>
              <a:t>Battek</a:t>
            </a:r>
            <a:endParaRPr lang="pl-PL" sz="2000" dirty="0"/>
          </a:p>
          <a:p>
            <a:pPr marL="0" indent="0">
              <a:buNone/>
            </a:pPr>
            <a:endParaRPr lang="pl-PL" sz="1700" dirty="0"/>
          </a:p>
          <a:p>
            <a:pPr>
              <a:buFontTx/>
              <a:buChar char="-"/>
            </a:pPr>
            <a:endParaRPr lang="pl-PL" sz="17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4B186EF-EFB5-4984-B786-47D46F3D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899" y="329183"/>
            <a:ext cx="2406097" cy="342996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722D8D0-8BAA-4CD3-86A7-D1B9C7CCC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270" y="4079193"/>
            <a:ext cx="214906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713509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Przykładowe </a:t>
            </a:r>
            <a:r>
              <a:rPr lang="pl-PL" sz="2800" dirty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zbiory bajek terapeutycznych</a:t>
            </a:r>
            <a:endParaRPr lang="pl-PL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6615" r="1799" b="5537"/>
          <a:stretch/>
        </p:blipFill>
        <p:spPr>
          <a:xfrm rot="5400000">
            <a:off x="119123" y="1878500"/>
            <a:ext cx="3539836" cy="247061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5944" r="1652" b="4267"/>
          <a:stretch/>
        </p:blipFill>
        <p:spPr>
          <a:xfrm rot="5400000">
            <a:off x="7656568" y="2053482"/>
            <a:ext cx="4633835" cy="321465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t="6741" r="2095" b="4117"/>
          <a:stretch/>
        </p:blipFill>
        <p:spPr>
          <a:xfrm rot="5400000">
            <a:off x="3429648" y="2609250"/>
            <a:ext cx="4467495" cy="316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537" y="905008"/>
            <a:ext cx="3730336" cy="53177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86" y="304800"/>
            <a:ext cx="3326755" cy="470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4" y="914208"/>
            <a:ext cx="3678526" cy="4904701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519449"/>
            <a:ext cx="4036868" cy="5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pl-PL" sz="24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Zapraszamy do wysłuchania fragmentu bajki terapeutycznej poruszającej tematykę Zespołu Downa czytanej przez psychologa OREW.</a:t>
            </a:r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>
              <a:buNone/>
            </a:pPr>
            <a:endParaRPr lang="pl-PL" dirty="0" smtClean="0"/>
          </a:p>
          <a:p>
            <a:pPr marL="45720" indent="0">
              <a:buNone/>
            </a:pPr>
            <a:endParaRPr lang="pl-PL" dirty="0"/>
          </a:p>
          <a:p>
            <a:pPr marL="45720" indent="0" algn="ctr">
              <a:buNone/>
            </a:pP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Dziękujemy za uwagę </a:t>
            </a:r>
          </a:p>
          <a:p>
            <a:pPr marL="45720" indent="0">
              <a:buNone/>
            </a:pPr>
            <a:endParaRPr lang="pl-PL" dirty="0"/>
          </a:p>
        </p:txBody>
      </p:sp>
      <p:pic>
        <p:nvPicPr>
          <p:cNvPr id="4" name="REC202201111926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3905" y="2627024"/>
            <a:ext cx="63471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BIBLIOGRAFIA</a:t>
            </a:r>
            <a:endParaRPr lang="pl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502920" indent="-457200" rtl="0">
              <a:buAutoNum type="arabicPeriod"/>
            </a:pPr>
            <a:r>
              <a:rPr lang="pl-PL" dirty="0" err="1" smtClean="0"/>
              <a:t>Kańciurzewska</a:t>
            </a:r>
            <a:r>
              <a:rPr lang="pl-PL" dirty="0" smtClean="0"/>
              <a:t> Anna: Tomcio rozwiązuje problemy. Trudne emocje. Wydawnictwo Harmonia. Gdańsk 2020- Wydanie II</a:t>
            </a:r>
          </a:p>
          <a:p>
            <a:pPr marL="502920" indent="-457200" rtl="0">
              <a:buAutoNum type="arabicPeriod"/>
            </a:pPr>
            <a:r>
              <a:rPr lang="pl-PL" dirty="0" err="1" smtClean="0"/>
              <a:t>Brett</a:t>
            </a:r>
            <a:r>
              <a:rPr lang="pl-PL" dirty="0" smtClean="0"/>
              <a:t> Doris: Bajki, które leczą cz.2. Gdańskie Wydawnictwo Psychologiczne. </a:t>
            </a:r>
            <a:r>
              <a:rPr lang="pl-PL" smtClean="0"/>
              <a:t>Sopot 2016.</a:t>
            </a:r>
            <a:endParaRPr lang="pl-PL" dirty="0" smtClean="0"/>
          </a:p>
          <a:p>
            <a:pPr marL="502920" indent="-457200" rtl="0">
              <a:buAutoNum type="arabicPeriod"/>
            </a:pPr>
            <a:endParaRPr lang="pl-PL" dirty="0" smtClean="0"/>
          </a:p>
          <a:p>
            <a:pPr marL="502920" indent="-457200" rtl="0">
              <a:buAutoNum type="arabicPeriod"/>
            </a:pPr>
            <a:endParaRPr lang="en-US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zym jest bajka terapeutyczna?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powiadanie nacechowane treściami edukacyjno-terapeutycznymi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arzędzie do rozwiązywania wielu trudności wychowawczych</a:t>
            </a:r>
          </a:p>
          <a:p>
            <a:pPr rtl="0"/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Sposób na radzenie sobie z nieprawidłowymi dziecięcymi zachowaniami</a:t>
            </a:r>
          </a:p>
          <a:p>
            <a:pPr rtl="0"/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Pomoc dzieciom w prezwyciężaniu ich największych lęków i trudności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niwersalna pomoc dydaktyczna dostępna dla każdego rodzica, terpeuty, pedagoga</a:t>
            </a:r>
          </a:p>
          <a:p>
            <a:pPr marL="45720" indent="0" rtl="0">
              <a:buNone/>
            </a:pPr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3588657-4766-4594-A952-C319555D2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560" y="235634"/>
            <a:ext cx="4560584" cy="14115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 b="1" dirty="0" err="1"/>
              <a:t>Dlaczego</a:t>
            </a:r>
            <a:r>
              <a:rPr lang="en-US" sz="3400" b="1" dirty="0"/>
              <a:t> </a:t>
            </a:r>
            <a:r>
              <a:rPr lang="en-US" sz="3400" b="1" dirty="0" err="1"/>
              <a:t>opowiadanie</a:t>
            </a:r>
            <a:r>
              <a:rPr lang="en-US" sz="3400" b="1" dirty="0"/>
              <a:t> </a:t>
            </a:r>
            <a:r>
              <a:rPr lang="en-US" sz="3400" b="1" dirty="0" err="1"/>
              <a:t>bajek</a:t>
            </a:r>
            <a:r>
              <a:rPr lang="en-US" sz="3400" b="1" dirty="0"/>
              <a:t> ma </a:t>
            </a:r>
            <a:r>
              <a:rPr lang="en-US" sz="3400" b="1" dirty="0" err="1"/>
              <a:t>tak</a:t>
            </a:r>
            <a:r>
              <a:rPr lang="pl-PL" sz="3400" b="1" dirty="0"/>
              <a:t> </a:t>
            </a:r>
            <a:r>
              <a:rPr lang="en-US" sz="3400" b="1" dirty="0" err="1"/>
              <a:t>dużą</a:t>
            </a:r>
            <a:r>
              <a:rPr lang="en-US" sz="3400" b="1" dirty="0"/>
              <a:t> </a:t>
            </a:r>
            <a:r>
              <a:rPr lang="en-US" sz="3400" b="1" dirty="0" err="1"/>
              <a:t>moc</a:t>
            </a:r>
            <a:r>
              <a:rPr lang="en-US" sz="3400" b="1" dirty="0"/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1535854-2ECE-42C7-A2B6-2690120FDE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719" y="2442754"/>
            <a:ext cx="4895681" cy="441461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28600" algn="l"/>
            <a:r>
              <a:rPr lang="pl-PL" sz="2000" dirty="0"/>
              <a:t>1. </a:t>
            </a:r>
            <a:r>
              <a:rPr lang="en-US" sz="2000" dirty="0" err="1"/>
              <a:t>Dla</a:t>
            </a:r>
            <a:r>
              <a:rPr lang="en-US" sz="2000" dirty="0"/>
              <a:t> </a:t>
            </a:r>
            <a:r>
              <a:rPr lang="en-US" sz="2000" dirty="0" err="1"/>
              <a:t>dzieci</a:t>
            </a:r>
            <a:r>
              <a:rPr lang="en-US" sz="2000" dirty="0"/>
              <a:t> </a:t>
            </a:r>
            <a:r>
              <a:rPr lang="en-US" sz="2000" dirty="0" err="1"/>
              <a:t>zabawa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fantazjowanie</a:t>
            </a:r>
            <a:r>
              <a:rPr lang="en-US" sz="2000" dirty="0"/>
              <a:t> to </a:t>
            </a:r>
            <a:r>
              <a:rPr lang="en-US" sz="2000" dirty="0" err="1"/>
              <a:t>najlepszy</a:t>
            </a:r>
            <a:r>
              <a:rPr lang="en-US" sz="2000" dirty="0"/>
              <a:t> </a:t>
            </a:r>
            <a:r>
              <a:rPr lang="en-US" sz="2000" dirty="0" err="1"/>
              <a:t>sposób</a:t>
            </a:r>
            <a:r>
              <a:rPr lang="en-US" sz="2000" dirty="0"/>
              <a:t> </a:t>
            </a:r>
            <a:r>
              <a:rPr lang="en-US" sz="2000" dirty="0" err="1"/>
              <a:t>uczenia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zdobywania</a:t>
            </a:r>
            <a:r>
              <a:rPr lang="en-US" sz="2000" dirty="0"/>
              <a:t> </a:t>
            </a:r>
            <a:r>
              <a:rPr lang="en-US" sz="2000" dirty="0" err="1"/>
              <a:t>wiedzy</a:t>
            </a:r>
            <a:r>
              <a:rPr lang="en-US" sz="2000" dirty="0"/>
              <a:t> o </a:t>
            </a:r>
            <a:r>
              <a:rPr lang="en-US" sz="2000" dirty="0" err="1"/>
              <a:t>świecie</a:t>
            </a:r>
            <a:r>
              <a:rPr lang="en-US" sz="2000" dirty="0"/>
              <a:t>.</a:t>
            </a:r>
          </a:p>
          <a:p>
            <a:pPr marL="228600" algn="l"/>
            <a:r>
              <a:rPr lang="pl-PL" sz="2000" dirty="0"/>
              <a:t>2. </a:t>
            </a:r>
            <a:r>
              <a:rPr lang="en-US" sz="2000" dirty="0" err="1"/>
              <a:t>Zabawa</a:t>
            </a:r>
            <a:r>
              <a:rPr lang="en-US" sz="2000" dirty="0"/>
              <a:t> jest </a:t>
            </a:r>
            <a:r>
              <a:rPr lang="en-US" sz="2000" dirty="0" err="1"/>
              <a:t>dla</a:t>
            </a:r>
            <a:r>
              <a:rPr lang="en-US" sz="2000" dirty="0"/>
              <a:t> </a:t>
            </a:r>
            <a:r>
              <a:rPr lang="en-US" sz="2000" dirty="0" err="1"/>
              <a:t>dziecka</a:t>
            </a:r>
            <a:r>
              <a:rPr lang="en-US" sz="2000" dirty="0"/>
              <a:t> </a:t>
            </a:r>
            <a:r>
              <a:rPr lang="en-US" sz="2000" dirty="0" err="1"/>
              <a:t>dobrym</a:t>
            </a:r>
            <a:r>
              <a:rPr lang="en-US" sz="2000" dirty="0"/>
              <a:t> </a:t>
            </a:r>
            <a:r>
              <a:rPr lang="en-US" sz="2000" dirty="0" err="1"/>
              <a:t>treningiem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zdobywanie</a:t>
            </a:r>
            <a:r>
              <a:rPr lang="en-US" sz="2000" dirty="0"/>
              <a:t> </a:t>
            </a:r>
            <a:r>
              <a:rPr lang="en-US" sz="2000" dirty="0" err="1"/>
              <a:t>umiejętności</a:t>
            </a:r>
            <a:r>
              <a:rPr lang="en-US" sz="2000" dirty="0"/>
              <a:t> –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 err="1"/>
              <a:t>dziecko</a:t>
            </a:r>
            <a:r>
              <a:rPr lang="en-US" sz="2000" dirty="0"/>
              <a:t> </a:t>
            </a:r>
            <a:r>
              <a:rPr lang="en-US" sz="2000" dirty="0" err="1"/>
              <a:t>uczy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poprzez</a:t>
            </a:r>
            <a:r>
              <a:rPr lang="en-US" sz="2000" dirty="0"/>
              <a:t> </a:t>
            </a:r>
            <a:r>
              <a:rPr lang="en-US" sz="2000" dirty="0" err="1"/>
              <a:t>naśladowanie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obserwowanych</a:t>
            </a:r>
            <a:r>
              <a:rPr lang="en-US" sz="2000" dirty="0"/>
              <a:t> </a:t>
            </a:r>
            <a:r>
              <a:rPr lang="en-US" sz="2000" dirty="0" err="1"/>
              <a:t>czynności</a:t>
            </a:r>
            <a:r>
              <a:rPr lang="en-US" sz="2000" dirty="0"/>
              <a:t> </a:t>
            </a:r>
            <a:r>
              <a:rPr lang="en-US" sz="2000" dirty="0" err="1"/>
              <a:t>oraz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„</a:t>
            </a:r>
            <a:r>
              <a:rPr lang="en-US" sz="2000" dirty="0" err="1"/>
              <a:t>udawanie</a:t>
            </a:r>
            <a:r>
              <a:rPr lang="en-US" sz="2000" dirty="0"/>
              <a:t>” </a:t>
            </a:r>
            <a:r>
              <a:rPr lang="en-US" sz="2000" dirty="0" err="1"/>
              <a:t>przenosząc</a:t>
            </a:r>
            <a:r>
              <a:rPr lang="en-US" sz="2000" dirty="0"/>
              <a:t> </a:t>
            </a:r>
            <a:r>
              <a:rPr lang="en-US" sz="2000" dirty="0" err="1"/>
              <a:t>sytuacje</a:t>
            </a:r>
            <a:r>
              <a:rPr lang="en-US" sz="2000" dirty="0"/>
              <a:t> do </a:t>
            </a:r>
            <a:br>
              <a:rPr lang="en-US" sz="2000" dirty="0"/>
            </a:br>
            <a:r>
              <a:rPr lang="en-US" sz="2000" dirty="0" err="1"/>
              <a:t>swojej</a:t>
            </a:r>
            <a:r>
              <a:rPr lang="en-US" sz="2000" dirty="0"/>
              <a:t> </a:t>
            </a:r>
            <a:r>
              <a:rPr lang="en-US" sz="2000" dirty="0" err="1"/>
              <a:t>wyobraźni</a:t>
            </a:r>
            <a:r>
              <a:rPr lang="en-US" sz="2000" dirty="0"/>
              <a:t>.</a:t>
            </a:r>
          </a:p>
          <a:p>
            <a:pPr marL="228600" algn="l"/>
            <a:r>
              <a:rPr lang="pl-PL" sz="2000" dirty="0"/>
              <a:t>3. </a:t>
            </a:r>
            <a:r>
              <a:rPr lang="en-US" sz="2000" dirty="0" err="1"/>
              <a:t>Zabawa</a:t>
            </a:r>
            <a:r>
              <a:rPr lang="en-US" sz="2000" dirty="0"/>
              <a:t> jest </a:t>
            </a:r>
            <a:r>
              <a:rPr lang="en-US" sz="2000" dirty="0" err="1"/>
              <a:t>też</a:t>
            </a:r>
            <a:r>
              <a:rPr lang="en-US" sz="2000" dirty="0"/>
              <a:t> </a:t>
            </a:r>
            <a:r>
              <a:rPr lang="en-US" sz="2000" dirty="0" err="1"/>
              <a:t>dobrą</a:t>
            </a:r>
            <a:r>
              <a:rPr lang="en-US" sz="2000" dirty="0"/>
              <a:t> </a:t>
            </a:r>
            <a:r>
              <a:rPr lang="en-US" sz="2000" dirty="0" err="1"/>
              <a:t>formą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regulowanie</a:t>
            </a:r>
            <a:r>
              <a:rPr lang="en-US" sz="2000" dirty="0"/>
              <a:t> </a:t>
            </a:r>
            <a:r>
              <a:rPr lang="en-US" sz="2000" dirty="0" err="1"/>
              <a:t>emocji</a:t>
            </a:r>
            <a:r>
              <a:rPr lang="en-US" sz="2000" dirty="0"/>
              <a:t> – </a:t>
            </a:r>
            <a:r>
              <a:rPr lang="en-US" sz="2000" dirty="0" err="1"/>
              <a:t>poprzez</a:t>
            </a:r>
            <a:r>
              <a:rPr lang="en-US" sz="2000" dirty="0"/>
              <a:t> </a:t>
            </a:r>
            <a:r>
              <a:rPr lang="en-US" sz="2000" dirty="0" err="1"/>
              <a:t>zabawę</a:t>
            </a:r>
            <a:r>
              <a:rPr lang="en-US" sz="2000" dirty="0"/>
              <a:t> </a:t>
            </a:r>
            <a:r>
              <a:rPr lang="en-US" sz="2000" dirty="0" err="1"/>
              <a:t>dziecko</a:t>
            </a:r>
            <a:r>
              <a:rPr lang="en-US" sz="2000" dirty="0"/>
              <a:t> </a:t>
            </a:r>
            <a:r>
              <a:rPr lang="en-US" sz="2000" dirty="0" err="1"/>
              <a:t>pokazuje</a:t>
            </a:r>
            <a:r>
              <a:rPr lang="en-US" sz="2000" dirty="0"/>
              <a:t> </a:t>
            </a:r>
            <a:r>
              <a:rPr lang="en-US" sz="2000" dirty="0" err="1"/>
              <a:t>swoje</a:t>
            </a:r>
            <a:r>
              <a:rPr lang="en-US" sz="2000" dirty="0"/>
              <a:t> </a:t>
            </a:r>
            <a:r>
              <a:rPr lang="en-US" sz="2000" dirty="0" err="1"/>
              <a:t>lęki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niepokoje</a:t>
            </a:r>
            <a:r>
              <a:rPr lang="en-US" sz="2000" dirty="0"/>
              <a:t> </a:t>
            </a:r>
            <a:r>
              <a:rPr lang="en-US" sz="2000" dirty="0" err="1"/>
              <a:t>zmniejszając</a:t>
            </a:r>
            <a:r>
              <a:rPr lang="en-US" sz="2000" dirty="0"/>
              <a:t> ich </a:t>
            </a:r>
            <a:r>
              <a:rPr lang="en-US" sz="2000" dirty="0" err="1"/>
              <a:t>poziom</a:t>
            </a:r>
            <a:r>
              <a:rPr lang="en-US" sz="2000" dirty="0"/>
              <a:t> </a:t>
            </a:r>
            <a:r>
              <a:rPr lang="en-US" sz="2000" dirty="0" err="1"/>
              <a:t>natężenia</a:t>
            </a:r>
            <a:r>
              <a:rPr lang="en-US" sz="2000" dirty="0"/>
              <a:t>. Jest </a:t>
            </a:r>
            <a:r>
              <a:rPr lang="en-US" sz="2000" dirty="0" err="1"/>
              <a:t>też</a:t>
            </a:r>
            <a:r>
              <a:rPr lang="en-US" sz="2000" dirty="0"/>
              <a:t> </a:t>
            </a:r>
            <a:r>
              <a:rPr lang="en-US" sz="2000" dirty="0" err="1"/>
              <a:t>sposobem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rozładowanie</a:t>
            </a:r>
            <a:r>
              <a:rPr lang="en-US" sz="2000" dirty="0"/>
              <a:t> </a:t>
            </a:r>
            <a:r>
              <a:rPr lang="en-US" sz="2000" dirty="0" err="1"/>
              <a:t>nagromadzonej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algn="l"/>
            <a:endParaRPr lang="en-US" sz="17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841124-A319-4BD2-B3F6-6F6784DC8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252" y="2118001"/>
            <a:ext cx="3012713" cy="32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112145-A038-45A7-80B1-872920B2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43" y="727565"/>
            <a:ext cx="6400207" cy="541730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36000" indent="-457200">
              <a:buNone/>
            </a:pPr>
            <a:r>
              <a:rPr lang="pl-PL" sz="2400" dirty="0"/>
              <a:t>4. Wg psychologów baśnie i bajki pomagają dzieciom w uporaniu się z lękami i konfliktami, których doświadczają w trakcie dzieciństwa, np. rywalizacją w rodzeństwie, lękiem przed rozstaniem z rodzicami, okrucieństwem ze strony innych. Dają nadzieję na pozytywne rozwiązanie sytuacji i sens podejmowania wysiłku – bajki zazwyczaj kończy szczęśliwe rozwiązanie.</a:t>
            </a:r>
          </a:p>
          <a:p>
            <a:pPr marL="36000" indent="-457200">
              <a:spcBef>
                <a:spcPts val="0"/>
              </a:spcBef>
              <a:buNone/>
            </a:pPr>
            <a:endParaRPr lang="pl-PL" sz="2400" dirty="0"/>
          </a:p>
          <a:p>
            <a:pPr marL="36000" indent="-457200">
              <a:spcBef>
                <a:spcPts val="0"/>
              </a:spcBef>
              <a:buNone/>
            </a:pPr>
            <a:r>
              <a:rPr lang="pl-PL" sz="2400" dirty="0"/>
              <a:t>5. Bajki i wyobrażenia są skutecznymi narzędziami do walki z silnymi lękami, które przybierają postać fobii i negatywnie wpływają na życie dziecka – dzięki nim można skutecznie </a:t>
            </a:r>
            <a:r>
              <a:rPr lang="pl-PL" sz="2400" dirty="0" err="1"/>
              <a:t>odwrażliwiać</a:t>
            </a:r>
            <a:r>
              <a:rPr lang="pl-PL" sz="2400" dirty="0"/>
              <a:t> dziecko i </a:t>
            </a:r>
            <a:r>
              <a:rPr lang="pl-PL" sz="2400" dirty="0" smtClean="0"/>
              <a:t>pomagać mu </a:t>
            </a:r>
            <a:r>
              <a:rPr lang="pl-PL" sz="2400" dirty="0"/>
              <a:t>w radzeniu sobie z lękiem. </a:t>
            </a:r>
          </a:p>
          <a:p>
            <a:pPr marL="36000" indent="-457200">
              <a:spcBef>
                <a:spcPts val="0"/>
              </a:spcBef>
              <a:buNone/>
            </a:pPr>
            <a:endParaRPr lang="pl-PL" sz="2400" dirty="0"/>
          </a:p>
          <a:p>
            <a:pPr marL="0" indent="0">
              <a:spcBef>
                <a:spcPts val="0"/>
              </a:spcBef>
              <a:buNone/>
            </a:pPr>
            <a:endParaRPr lang="pl-PL" sz="2400" dirty="0"/>
          </a:p>
          <a:p>
            <a:pPr marL="457200" indent="-457200">
              <a:buAutoNum type="arabicPeriod"/>
            </a:pPr>
            <a:endParaRPr lang="pl-PL" sz="2400" dirty="0"/>
          </a:p>
          <a:p>
            <a:pPr marL="457200" indent="-457200">
              <a:buAutoNum type="arabicPeriod"/>
            </a:pP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E3870D34-9958-43AD-8BE0-A5148E0E3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60" y="1782981"/>
            <a:ext cx="4008384" cy="436189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928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Mechanizm działania bajki terapeutycznej</a:t>
            </a:r>
            <a:endParaRPr lang="pl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914991" y="1600200"/>
            <a:ext cx="4572000" cy="4114800"/>
          </a:xfrm>
        </p:spPr>
        <p:txBody>
          <a:bodyPr rtlCol="0">
            <a:normAutofit/>
          </a:bodyPr>
          <a:lstStyle/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każdej bajce terapeutycznej występuje główny bohater, który 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ściśle określonej 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sytuacji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przeżywa wiele trudnych emocji. Bardzo często nie potrafi sobie z nimi poradzić, poszukuje osób, które mogłyby mu pomóc oraz poszukuje sposobów uporania się z nimi. 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w bajce terapeutycznej związana jest z aktualnymi problemami charakterystycznymi dla wieku głównego bohatera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Dziecko utożsamia się z głównym bohaterem, przeżywając poniekąd jego trudne emocje.</a:t>
            </a:r>
            <a:r>
              <a:rPr lang="pl-P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Razem z głównym bohaterem poszukuje osób, od których oczekuje wsparcia oraz sposobów poradzenia sobie z przeżywanymi emocjami. </a:t>
            </a:r>
          </a:p>
          <a:p>
            <a:pPr rtl="0"/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w której znajduje się główny bohater ściśle koreluje z sytuacją z życia dziecka. Dziecku łatwiej jest zrozumieć co się z nim dzieje, dlaczego tak jest oraz doświadczyć dobrego zakończenia danej sytuacji</a:t>
            </a:r>
            <a:endParaRPr lang="pl-PL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trzałka w prawo 4"/>
          <p:cNvSpPr/>
          <p:nvPr/>
        </p:nvSpPr>
        <p:spPr>
          <a:xfrm>
            <a:off x="5329646" y="2573383"/>
            <a:ext cx="1564867" cy="148916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 czytać bajki terapeutyczne?</a:t>
            </a:r>
            <a:endParaRPr lang="pl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Bajka terapeutyczna wymaga mądrego i aktywnego czytania, dlatego obowiązujące są następujące zasady: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Zadbaj o komfort i spokój. Czytaj bajki wtedy, gdy dziecko jest wyciszone i zainteresowane tą formą aktywności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Pozwól dziecku- w miarę możliwości- uczestniczyć w czytaniu np. przewracać kartki, oglądać obrazki, trzymać książkę. 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Każdą bajkę czytamy bez długich przerw, aby przekaz był dobrze </a:t>
            </a:r>
            <a:r>
              <a:rPr lang="pl-PL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zrozmiany</a:t>
            </a:r>
            <a:endParaRPr lang="pl-PL" dirty="0" smtClean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 przeczytaniu bajki należy porozmawiać z dzieckiem -w miarę możliwości- zadać mu pytania pomocnicze, które pomogą w rozpoczęciu rozmowy na temat trudności dziecka</a:t>
            </a:r>
          </a:p>
          <a:p>
            <a:r>
              <a:rPr lang="pl-PL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Bajkę terapeutyczną czytamy za dnia, aby dziecko przed snem nie myślało o swoich problemach.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5522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7AF389-C309-45FD-9C58-C938827AD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68" y="1167618"/>
            <a:ext cx="6713552" cy="50228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2400" b="1" dirty="0"/>
              <a:t>Jak tworzyć opowiadania dla swojego dziecka?</a:t>
            </a:r>
          </a:p>
          <a:p>
            <a:pPr marL="0" indent="0">
              <a:buNone/>
            </a:pPr>
            <a:endParaRPr lang="pl-PL" sz="1700" dirty="0"/>
          </a:p>
          <a:p>
            <a:pPr marL="514350" indent="-514350">
              <a:buAutoNum type="arabicPeriod"/>
            </a:pPr>
            <a:r>
              <a:rPr lang="pl-PL" sz="2000" dirty="0"/>
              <a:t>Postaraj się spojrzeć na sytuację, z którą boryka się twoje dziecko z jego perspektywy – jaki jest problem, co czuje?</a:t>
            </a:r>
          </a:p>
          <a:p>
            <a:pPr marL="514350" indent="-514350">
              <a:buAutoNum type="arabicPeriod"/>
            </a:pPr>
            <a:r>
              <a:rPr lang="pl-PL" sz="2000" dirty="0"/>
              <a:t>Zastanów się, co chcesz przekazać swojemu dziecku – np. nauczenie się nowych umiejętności radzenia sobie w danej sytuacji, proszenia  pomoc, podejmowanie wysiłku, </a:t>
            </a:r>
            <a:br>
              <a:rPr lang="pl-PL" sz="2000" dirty="0"/>
            </a:br>
            <a:r>
              <a:rPr lang="pl-PL" sz="2000" dirty="0"/>
              <a:t>itp.</a:t>
            </a:r>
          </a:p>
          <a:p>
            <a:pPr marL="514350" indent="-514350">
              <a:buAutoNum type="arabicPeriod"/>
            </a:pPr>
            <a:r>
              <a:rPr lang="pl-PL" sz="2000" dirty="0"/>
              <a:t>Zacznij od przedstawienia bohatera – musi </a:t>
            </a:r>
            <a:br>
              <a:rPr lang="pl-PL" sz="2000" dirty="0"/>
            </a:br>
            <a:r>
              <a:rPr lang="pl-PL" sz="2000" dirty="0"/>
              <a:t>posiadać cechy twojego dziecka, jego problemy </a:t>
            </a:r>
            <a:br>
              <a:rPr lang="pl-PL" sz="2000" dirty="0"/>
            </a:br>
            <a:r>
              <a:rPr lang="pl-PL" sz="2000" dirty="0"/>
              <a:t>i lęki</a:t>
            </a:r>
          </a:p>
          <a:p>
            <a:pPr marL="514350" indent="-514350">
              <a:buAutoNum type="arabicPeriod"/>
            </a:pPr>
            <a:r>
              <a:rPr lang="pl-PL" sz="2000" dirty="0"/>
              <a:t>Nadaj bohaterowi pozytywne cechy, </a:t>
            </a:r>
            <a:br>
              <a:rPr lang="pl-PL" sz="2000" dirty="0"/>
            </a:br>
            <a:r>
              <a:rPr lang="pl-PL" sz="2000" dirty="0"/>
              <a:t>które posiada twoje dziecko –</a:t>
            </a:r>
            <a:br>
              <a:rPr lang="pl-PL" sz="2000" dirty="0"/>
            </a:br>
            <a:r>
              <a:rPr lang="pl-PL" sz="2000" dirty="0"/>
              <a:t>zastanów się </a:t>
            </a:r>
            <a:r>
              <a:rPr lang="pl-PL" sz="2000" dirty="0" smtClean="0"/>
              <a:t>jakie </a:t>
            </a:r>
            <a:r>
              <a:rPr lang="pl-PL" sz="2000" dirty="0"/>
              <a:t>mocne strony ma twoje dziecko</a:t>
            </a:r>
          </a:p>
          <a:p>
            <a:pPr marL="0" indent="0">
              <a:buNone/>
            </a:pPr>
            <a:endParaRPr lang="pl-PL" sz="1700" dirty="0"/>
          </a:p>
          <a:p>
            <a:pPr marL="514350" indent="-514350">
              <a:buAutoNum type="arabicPeriod"/>
            </a:pPr>
            <a:endParaRPr lang="pl-PL" sz="1700" dirty="0"/>
          </a:p>
          <a:p>
            <a:pPr marL="0" indent="0">
              <a:buNone/>
            </a:pPr>
            <a:endParaRPr lang="pl-PL" sz="17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F37E80D-5A85-46B8-A36B-7B88D8E5A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24" r="-3" b="-3"/>
          <a:stretch/>
        </p:blipFill>
        <p:spPr>
          <a:xfrm>
            <a:off x="7976382" y="2406562"/>
            <a:ext cx="3640340" cy="37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5079C5-7F5E-4DF6-8F58-722955A4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5029"/>
            <a:ext cx="10515600" cy="5131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dirty="0"/>
              <a:t>6. Podczas opowiadania obserwuj reakcje dziecka – jak reaguje na treści, czy jest zaniepokojone, czy przeżywa historię?</a:t>
            </a:r>
          </a:p>
          <a:p>
            <a:pPr marL="0" indent="0">
              <a:buNone/>
            </a:pPr>
            <a:r>
              <a:rPr lang="pl-PL" sz="2200" dirty="0"/>
              <a:t>7. Odpowiada na pytania/reakcje dziecka, które pojawiają się </a:t>
            </a:r>
            <a:br>
              <a:rPr lang="pl-PL" sz="2200" dirty="0"/>
            </a:br>
            <a:r>
              <a:rPr lang="pl-PL" sz="2200" dirty="0"/>
              <a:t>w trakcie opowiadania lub, jeśli to trudne, zapytaj dziecko jak zachowałoby się w takiej sytuacji, co powinno zrobić? To pokaże, co dziecko boli, co o tym myśli.</a:t>
            </a:r>
          </a:p>
          <a:p>
            <a:pPr marL="0" indent="0">
              <a:buNone/>
            </a:pPr>
            <a:r>
              <a:rPr lang="pl-PL" sz="2200" dirty="0"/>
              <a:t>8. Wpleć w opowiadanie pytania, które sam chciałbyś zadać dziecku.</a:t>
            </a:r>
          </a:p>
          <a:p>
            <a:pPr marL="0" indent="0">
              <a:buNone/>
            </a:pPr>
            <a:r>
              <a:rPr lang="pl-PL" sz="2200" dirty="0"/>
              <a:t>9. Podczas opowiadania przedstaw problem, z którym boryka się twoje dziecko, potem przejdź do rozwiązania.</a:t>
            </a:r>
          </a:p>
          <a:p>
            <a:pPr marL="0" indent="0">
              <a:buNone/>
            </a:pPr>
            <a:r>
              <a:rPr lang="pl-PL" sz="2200" dirty="0"/>
              <a:t>10. Jeśli zawarte w opowiadaniu rozwiązania /sposoby zachowania się nie sprawdzą się </a:t>
            </a:r>
            <a:br>
              <a:rPr lang="pl-PL" sz="2200" dirty="0"/>
            </a:br>
            <a:r>
              <a:rPr lang="pl-PL" sz="2200" dirty="0"/>
              <a:t>w realnym życiu dziecka, warto o tym porozmawiać i stworzyć o tym kolejne opowiadanie – np. o poszukiwaniu innego rozwiązania problemu.</a:t>
            </a:r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  <a:p>
            <a:pPr marL="514350" indent="-514350">
              <a:buAutoNum type="arabicPeriod"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9571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186528-5C5C-4536-8571-9157052A4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815926"/>
            <a:ext cx="5293096" cy="5361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11. Postaraj się , aby opowiadanie było proste, krótkie, a jego język dostoswany do możliwości i wieku dziecka. </a:t>
            </a:r>
          </a:p>
          <a:p>
            <a:pPr marL="0" indent="0">
              <a:buNone/>
            </a:pPr>
            <a:endParaRPr lang="pl-PL" sz="2400" dirty="0"/>
          </a:p>
          <a:p>
            <a:pPr marL="0" indent="0">
              <a:buNone/>
            </a:pPr>
            <a:r>
              <a:rPr lang="pl-PL" sz="2400" dirty="0"/>
              <a:t>12. Opowiadania nie muszą być doskonałe, pozwól sobie na błędy, każdy je popełnia, zapewne twoje dziecko zauważy nieścisłości </a:t>
            </a:r>
            <a:br>
              <a:rPr lang="pl-PL" sz="2400" dirty="0"/>
            </a:br>
            <a:r>
              <a:rPr lang="pl-PL" sz="2400" dirty="0"/>
              <a:t>i razem je naprawicie.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F2BAAF0B-ED3A-4CFE-9329-3DDB0FC11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566" y="2658569"/>
            <a:ext cx="5611966" cy="26107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wiące się dzieci 16: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258_TF03461883_TF03461883" id="{CB1E742B-07C7-400E-AC72-0F240E4DAFC6}" vid="{6946C01C-0A18-4EED-B65C-F3BDDA07F56C}"/>
    </a:ext>
  </a:extLst>
</a:theme>
</file>

<file path=ppt/theme/theme10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Motyw pakietu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Prezentacja edukacyjna z motywem bawiących się dzieci (ilustracja w stylu kreskówki, panoramiczna)</Template>
  <TotalTime>275</TotalTime>
  <Words>764</Words>
  <Application>Microsoft Office PowerPoint</Application>
  <PresentationFormat>Panoramiczny</PresentationFormat>
  <Paragraphs>83</Paragraphs>
  <Slides>17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17</vt:i4>
      </vt:variant>
    </vt:vector>
  </HeadingPairs>
  <TitlesOfParts>
    <vt:vector size="30" baseType="lpstr">
      <vt:lpstr>Arial</vt:lpstr>
      <vt:lpstr>Calibri</vt:lpstr>
      <vt:lpstr>Calibri Light</vt:lpstr>
      <vt:lpstr>Euphemia</vt:lpstr>
      <vt:lpstr>Wingdings</vt:lpstr>
      <vt:lpstr>Bawiące się dzieci 16:9</vt:lpstr>
      <vt:lpstr>Motyw pakietu Office</vt:lpstr>
      <vt:lpstr>1_Motyw pakietu Office</vt:lpstr>
      <vt:lpstr>2_Motyw pakietu Office</vt:lpstr>
      <vt:lpstr>3_Motyw pakietu Office</vt:lpstr>
      <vt:lpstr>4_Motyw pakietu Office</vt:lpstr>
      <vt:lpstr>5_Motyw pakietu Office</vt:lpstr>
      <vt:lpstr>6_Motyw pakietu Office</vt:lpstr>
      <vt:lpstr>Bajka terapeutyczna</vt:lpstr>
      <vt:lpstr>Czym jest bajka terapeutyczna?</vt:lpstr>
      <vt:lpstr>Dlaczego opowiadanie bajek ma tak dużą moc?</vt:lpstr>
      <vt:lpstr>Prezentacja programu PowerPoint</vt:lpstr>
      <vt:lpstr>Mechanizm działania bajki terapeutycznej</vt:lpstr>
      <vt:lpstr>Jak czytać bajki terapeutyczne?</vt:lpstr>
      <vt:lpstr>Prezentacja programu PowerPoint</vt:lpstr>
      <vt:lpstr>Prezentacja programu PowerPoint</vt:lpstr>
      <vt:lpstr>Prezentacja programu PowerPoint</vt:lpstr>
      <vt:lpstr>Dzieci z niepełnosprawnościami kochają bajki!</vt:lpstr>
      <vt:lpstr>Ciekawostki</vt:lpstr>
      <vt:lpstr>Oto przykładowe formy dedykowane naszym dzieciom</vt:lpstr>
      <vt:lpstr>Przykładowe zbiory bajek terapeutycznych</vt:lpstr>
      <vt:lpstr>Prezentacja programu PowerPoint</vt:lpstr>
      <vt:lpstr>Prezentacja programu PowerPoint</vt:lpstr>
      <vt:lpstr>Prezentacja programu PowerPoint</vt:lpstr>
      <vt:lpstr>BIBLIOGRAFIA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Bajka terapeutyczna</dc:title>
  <dc:creator>Użytkownik systemu Windows</dc:creator>
  <cp:lastModifiedBy>Użytkownik systemu Windows</cp:lastModifiedBy>
  <cp:revision>19</cp:revision>
  <dcterms:created xsi:type="dcterms:W3CDTF">2021-12-30T09:29:00Z</dcterms:created>
  <dcterms:modified xsi:type="dcterms:W3CDTF">2022-01-19T09:50:58Z</dcterms:modified>
</cp:coreProperties>
</file>