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5"/>
    <p:restoredTop sz="95897"/>
  </p:normalViewPr>
  <p:slideViewPr>
    <p:cSldViewPr snapToGrid="0" snapToObjects="1">
      <p:cViewPr varScale="1">
        <p:scale>
          <a:sx n="73" d="100"/>
          <a:sy n="73" d="100"/>
        </p:scale>
        <p:origin x="5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6178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40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502989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6260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39156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1399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8557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625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461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955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177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807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526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252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119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145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92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  <p:sldLayoutId id="2147483713" r:id="rId14"/>
    <p:sldLayoutId id="2147483714" r:id="rId15"/>
    <p:sldLayoutId id="214748371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AE2DC69-2663-9B4F-AE96-3BCE11DC1B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Opinia psychologiczna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6F5591A7-32E9-994B-B039-EDDB4DC70F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16423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A47B3D6-65D8-654E-863E-3B96D18CC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Czym jest opinia psychologiczna?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0DBDB74-E969-D646-94A0-15BE1E2D7E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/>
              <a:t>Opinia psychologiczna jest to dokument w którym znajduje się informacja na temat poziomu intelektualnego dziecka oraz opis jego funkcjonowania w różnych obszarach.</a:t>
            </a:r>
          </a:p>
          <a:p>
            <a:r>
              <a:rPr lang="pl-PL" dirty="0"/>
              <a:t>Opinia tworzona jest na potrzeby rodzica w celu załatwienia wielu istotnych kwestii z zakresu </a:t>
            </a:r>
          </a:p>
          <a:p>
            <a:pPr lvl="1"/>
            <a:r>
              <a:rPr lang="pl-PL" dirty="0"/>
              <a:t>Kształcenia specjalnego</a:t>
            </a:r>
          </a:p>
          <a:p>
            <a:pPr lvl="1"/>
            <a:r>
              <a:rPr lang="pl-PL" dirty="0"/>
              <a:t>Orzeczenia o (stopniu) niepełnosprawności</a:t>
            </a:r>
          </a:p>
          <a:p>
            <a:pPr lvl="1"/>
            <a:r>
              <a:rPr lang="pl-PL" dirty="0"/>
              <a:t>Ubezwłasnowolnienia (powyżej 18 roku życia)</a:t>
            </a:r>
          </a:p>
          <a:p>
            <a:pPr lvl="1"/>
            <a:r>
              <a:rPr lang="pl-PL" dirty="0"/>
              <a:t>Dofinansowanie do sprzętu medycznego, urządzeń wspomagających rozwój/ utrzymanie dotychczasowej sprawności dziecka np. </a:t>
            </a:r>
            <a:r>
              <a:rPr lang="pl-PL" dirty="0" err="1"/>
              <a:t>cyber</a:t>
            </a:r>
            <a:r>
              <a:rPr lang="pl-PL" dirty="0"/>
              <a:t>-oko, komputer, tablet itd.</a:t>
            </a:r>
          </a:p>
          <a:p>
            <a:pPr lvl="1"/>
            <a:r>
              <a:rPr lang="pl-PL" dirty="0"/>
              <a:t>Uzupełnienia medycznego postępowania np. dla neurologa, psychiatry itp.</a:t>
            </a:r>
          </a:p>
        </p:txBody>
      </p:sp>
    </p:spTree>
    <p:extLst>
      <p:ext uri="{BB962C8B-B14F-4D97-AF65-F5344CB8AC3E}">
        <p14:creationId xmlns:p14="http://schemas.microsoft.com/office/powerpoint/2010/main" val="789007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80020F6-3912-EB4A-B27B-B0318CCF9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Co zawiera opinia psychologiczna- ogólne informacje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0E90B71-1CCD-AF48-99D6-1B028EF0FA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330604"/>
            <a:ext cx="8915400" cy="4125951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Opinia psychologiczna zawiera:</a:t>
            </a:r>
          </a:p>
          <a:p>
            <a:r>
              <a:rPr lang="pl-PL" dirty="0"/>
              <a:t>Podstawowe informacje na temat aktualnego poziomu intelektualnego dziecka. Poparte są one bieżącymi testami psychologicznymi oraz obserwacjami prowadzonymi przez osoby bezpośrednio współpracujące z dzieckiem.</a:t>
            </a:r>
          </a:p>
          <a:p>
            <a:r>
              <a:rPr lang="pl-PL" dirty="0"/>
              <a:t>Opis funkcjonowania poznawczego</a:t>
            </a:r>
          </a:p>
          <a:p>
            <a:r>
              <a:rPr lang="pl-PL" dirty="0"/>
              <a:t>Opis funkcjonowania emocjonalno-społecznego</a:t>
            </a:r>
          </a:p>
          <a:p>
            <a:r>
              <a:rPr lang="pl-PL" dirty="0"/>
              <a:t>Opis umiejętności samoobsługowych</a:t>
            </a:r>
          </a:p>
          <a:p>
            <a:r>
              <a:rPr lang="pl-PL" dirty="0"/>
              <a:t>Opis dodatkowej zmiennej związanej z adresatem opinii np. zdolność samostanowienia w przypadku procesu ubezwłasnowolnienia</a:t>
            </a:r>
          </a:p>
        </p:txBody>
      </p:sp>
    </p:spTree>
    <p:extLst>
      <p:ext uri="{BB962C8B-B14F-4D97-AF65-F5344CB8AC3E}">
        <p14:creationId xmlns:p14="http://schemas.microsoft.com/office/powerpoint/2010/main" val="1288440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55E6143-F816-674A-A0B9-6D39CDFD6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Określanie poziomu intelektualnego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889E7FD-5C81-204A-A2F2-596541F694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 celu rzetelnego określenia poziomu intelektualnego niezbędne jest korzystanie z testów psychologicznych popartych obserwacją codziennego funkcjonowania. </a:t>
            </a:r>
          </a:p>
          <a:p>
            <a:pPr marL="0" indent="0">
              <a:buNone/>
            </a:pPr>
            <a:r>
              <a:rPr lang="pl-PL" dirty="0"/>
              <a:t>Najczęściej używane testy psychologiczne:</a:t>
            </a:r>
          </a:p>
          <a:p>
            <a:pPr>
              <a:buAutoNum type="arabicPeriod"/>
            </a:pPr>
            <a:r>
              <a:rPr lang="pl-PL" dirty="0"/>
              <a:t>Skala Inteligencji Stanford- </a:t>
            </a:r>
            <a:r>
              <a:rPr lang="pl-PL" dirty="0" err="1"/>
              <a:t>Binet</a:t>
            </a:r>
            <a:r>
              <a:rPr lang="pl-PL" dirty="0"/>
              <a:t> 5</a:t>
            </a:r>
          </a:p>
          <a:p>
            <a:pPr>
              <a:buAutoNum type="arabicPeriod"/>
            </a:pPr>
            <a:r>
              <a:rPr lang="pl-PL" dirty="0"/>
              <a:t>Skala Dojrzałości Społecznej E. </a:t>
            </a:r>
            <a:r>
              <a:rPr lang="pl-PL" dirty="0" err="1"/>
              <a:t>Dolla</a:t>
            </a:r>
            <a:endParaRPr lang="pl-PL" dirty="0"/>
          </a:p>
          <a:p>
            <a:pPr>
              <a:buAutoNum type="arabicPeriod"/>
            </a:pPr>
            <a:r>
              <a:rPr lang="pl-PL" dirty="0"/>
              <a:t>Międzynarodowa </a:t>
            </a:r>
            <a:r>
              <a:rPr lang="pl-PL" dirty="0" err="1"/>
              <a:t>Wykonaniowa</a:t>
            </a:r>
            <a:r>
              <a:rPr lang="pl-PL" dirty="0"/>
              <a:t> Skala </a:t>
            </a:r>
            <a:r>
              <a:rPr lang="pl-PL" dirty="0" err="1"/>
              <a:t>Leitera</a:t>
            </a:r>
            <a:r>
              <a:rPr lang="pl-PL" dirty="0"/>
              <a:t> P-93</a:t>
            </a:r>
          </a:p>
          <a:p>
            <a:pPr>
              <a:buAutoNum type="arabicPeriod"/>
            </a:pPr>
            <a:r>
              <a:rPr lang="pl-PL" dirty="0"/>
              <a:t>DSR- Dziecięca Skala Rozwojowa</a:t>
            </a:r>
          </a:p>
          <a:p>
            <a:pPr>
              <a:buAutoNum type="arabicPeriod"/>
            </a:pPr>
            <a:r>
              <a:rPr lang="pl-PL" dirty="0"/>
              <a:t>IDS- Skale Inteligencji i Rozwoju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59215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27DA44A-4D6A-6947-8144-C3B4A10D1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Test psychologiczne – przydatne informacje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87836F8-AAAA-3F4A-AD18-37B8D2B4EC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717288"/>
            <a:ext cx="8915400" cy="51407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b="1" dirty="0"/>
              <a:t>Ważność testu psychologicznego:</a:t>
            </a:r>
          </a:p>
          <a:p>
            <a:pPr marL="0" indent="0">
              <a:buNone/>
            </a:pPr>
            <a:r>
              <a:rPr lang="pl-PL" dirty="0"/>
              <a:t>Przyjmuje się iż badanie psychologiczne zachowuje ważność przez 1 rok począwszy od daty jego wykonania. </a:t>
            </a:r>
          </a:p>
          <a:p>
            <a:pPr marL="0" indent="0">
              <a:buNone/>
            </a:pPr>
            <a:r>
              <a:rPr lang="pl-PL" b="1" dirty="0"/>
              <a:t>Ilość wykonanych testów</a:t>
            </a:r>
          </a:p>
          <a:p>
            <a:pPr marL="0" indent="0">
              <a:buNone/>
            </a:pPr>
            <a:r>
              <a:rPr lang="pl-PL" dirty="0"/>
              <a:t>Podczas postępowania diagnostycznego zdarza się iż dziecko przebadane zostaje dwoma testami. Dzieje się tak w przypadku niemożności zrealizowania całości lub części testu, lub uzyskania niejednoznacznego wyniku testu. Rozszerzona diagnostyka jest najczęstszą realizowaną formą- uzupełniana jest Skalą Dojrzałości Społecznej, która skupia się na stosunku wieku biologicznego do ogólnych nabytych umiejętności funkcjonowania w społeczeństwie. </a:t>
            </a:r>
          </a:p>
          <a:p>
            <a:pPr marL="0" indent="0">
              <a:buNone/>
            </a:pPr>
            <a:r>
              <a:rPr lang="pl-PL" b="1" dirty="0"/>
              <a:t>Indywidualna interpretacja</a:t>
            </a:r>
          </a:p>
          <a:p>
            <a:pPr marL="0" indent="0">
              <a:buNone/>
            </a:pPr>
            <a:r>
              <a:rPr lang="pl-PL" dirty="0"/>
              <a:t>Istotną rzeczą jest to, że wszelkie testy, którym poddawane jest dziecko są opatrzone indywidulaną interpretacją. </a:t>
            </a:r>
          </a:p>
          <a:p>
            <a:pPr marL="0" indent="0">
              <a:buNone/>
            </a:pPr>
            <a:r>
              <a:rPr lang="pl-PL" dirty="0"/>
              <a:t>Każda opinia psychologiczna powstaje w porozumieniu z innymi specjalistami: nauczycielem, logopedą, rehabilitantem. Czasem w przypadku nieścisłości, niepełnych informacji, ma również miejsce konsultacja z rodzicem. </a:t>
            </a:r>
          </a:p>
        </p:txBody>
      </p:sp>
    </p:spTree>
    <p:extLst>
      <p:ext uri="{BB962C8B-B14F-4D97-AF65-F5344CB8AC3E}">
        <p14:creationId xmlns:p14="http://schemas.microsoft.com/office/powerpoint/2010/main" val="4164960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E726F42-C065-C142-80F1-770D230AF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Informacje szczegółowe zawarte w opinii: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8908273-4D01-684F-B227-1A5A91B8DD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371600"/>
            <a:ext cx="8915400" cy="4539622"/>
          </a:xfrm>
        </p:spPr>
        <p:txBody>
          <a:bodyPr>
            <a:normAutofit fontScale="92500" lnSpcReduction="20000"/>
          </a:bodyPr>
          <a:lstStyle/>
          <a:p>
            <a:pPr lvl="1"/>
            <a:r>
              <a:rPr lang="pl-PL" dirty="0"/>
              <a:t>Diagnoza medyczna z orzeczenia lekarskiego umieszczona w aktualnym orzeczeniu o kształceniu specjalnym</a:t>
            </a:r>
          </a:p>
          <a:p>
            <a:pPr lvl="1"/>
            <a:r>
              <a:rPr lang="pl-PL" dirty="0"/>
              <a:t>Zachowania indywidualne, specyficzne i charakterystyczne dla dziecka np. zachowania trudne, stereotypowe, szczególne zdolności</a:t>
            </a:r>
          </a:p>
          <a:p>
            <a:pPr lvl="1"/>
            <a:r>
              <a:rPr lang="pl-PL" dirty="0"/>
              <a:t>Ogólne informacje dotyczące kontaktu z terapeutą- nastrój, kontakt wzrokowy, kontakt interpersonalny</a:t>
            </a:r>
          </a:p>
          <a:p>
            <a:pPr lvl="1"/>
            <a:r>
              <a:rPr lang="pl-PL" dirty="0"/>
              <a:t>Sfera poznawcza: myślenie, uwaga, spostrzeganie, pamięć, percepcja wzrokowa, słuchowa- informacja o posiadaniu lub braku różnych umiejętności w tym zakresie</a:t>
            </a:r>
          </a:p>
          <a:p>
            <a:pPr lvl="1"/>
            <a:r>
              <a:rPr lang="pl-PL" dirty="0"/>
              <a:t>Sfera komunikacji: określenie występującej mowy (czynna/bierna) Określenie indywidualnych cech i umiejętności dziecka z zakresu komunikacji z drugim człowiekiem (powstaje we współpracy z logopedą)</a:t>
            </a:r>
          </a:p>
          <a:p>
            <a:pPr lvl="1"/>
            <a:r>
              <a:rPr lang="pl-PL" dirty="0"/>
              <a:t>Sfera motoryki małej i dużej: określenie występowania lub braku danych umiejętności (powstaje we współpracy z rehabilitantem)</a:t>
            </a:r>
          </a:p>
          <a:p>
            <a:pPr lvl="1"/>
            <a:r>
              <a:rPr lang="pl-PL" dirty="0"/>
              <a:t>Sfera samoobsługi: określenie stopnia samodzielności w czynnościach samoobsługowych, higienicznych, w czynnościach dnia codziennego </a:t>
            </a:r>
            <a:br>
              <a:rPr lang="pl-PL" dirty="0"/>
            </a:br>
            <a:r>
              <a:rPr lang="pl-PL" dirty="0"/>
              <a:t>(w porozumieniu z nauczycielem ewentualnie rodzicem)</a:t>
            </a:r>
          </a:p>
          <a:p>
            <a:pPr lvl="1"/>
            <a:r>
              <a:rPr lang="pl-PL" dirty="0"/>
              <a:t>Informacje dodatkowe związane z adresatem opinii np. Poradnia Psychologiczno-Pedagogiczna, Sąd, Starostwo Powiatowe (orzeczenie o niepełnosprawność) itd. </a:t>
            </a:r>
          </a:p>
          <a:p>
            <a:pPr lvl="1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774816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9B437E7-79D9-D04B-AB81-C5CC9B3B2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Czas na sporządzenie opinii psychologicznej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581887D-5C6D-CA48-9960-DF95F1B415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Każda wydana opinia jest rzetelna i dokładna. Aby mogła spełniać te warunki psycholog powinien mieć czas na uzyskanie niezbędnych informacji, wykonanie świeżego badania psychologicznego jak również wyjaśnienie ewentualnych nieścisłości w zespole terapeutycznym. W związku z czym w interesie rodzica/ opiekuna jest poinformowanie psychologa, nauczyciela odpowiednio wcześniej. </a:t>
            </a:r>
            <a:r>
              <a:rPr lang="pl-PL" dirty="0" smtClean="0"/>
              <a:t>Psycholog ma czas minimum 2 tygodni na napisanie opinii. </a:t>
            </a:r>
            <a:endParaRPr lang="pl-PL" dirty="0"/>
          </a:p>
          <a:p>
            <a:r>
              <a:rPr lang="pl-PL" dirty="0"/>
              <a:t>Opinia sporządzona zostaje w dwóch jednobrzmiących egzemplarzach opieczętowanych przez OREW oraz psychologa. Jednej egzemplarz powinien być podpisany przez rodzica z datą oraz potwierdzeniem odbioru (zostaje w ośrodku jako uzupełnienie dokumentacji dziecka). Drugi egzemplarz otrzymuje rodzic. </a:t>
            </a:r>
          </a:p>
        </p:txBody>
      </p:sp>
    </p:spTree>
    <p:extLst>
      <p:ext uri="{BB962C8B-B14F-4D97-AF65-F5344CB8AC3E}">
        <p14:creationId xmlns:p14="http://schemas.microsoft.com/office/powerpoint/2010/main" val="28161219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0100C1-E5F2-8341-BFB9-07C306C2F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Omówienie opinii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3FA6961-AA00-8A45-B76A-62E17C933C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W razie pytań odnośnie opinii  rodzic może umówić się na spotkanie z psychologiem dziecka, aby rozwiać wątpliwości, uzyskać wsparcie oraz potrzebne informacje. </a:t>
            </a:r>
          </a:p>
        </p:txBody>
      </p:sp>
    </p:spTree>
    <p:extLst>
      <p:ext uri="{BB962C8B-B14F-4D97-AF65-F5344CB8AC3E}">
        <p14:creationId xmlns:p14="http://schemas.microsoft.com/office/powerpoint/2010/main" val="10343688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6431954-F518-4F46-BC60-E1D3DDF40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Dziękujemy za uwagę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EFFFC71-E4A6-FA42-8F83-52060BB6FE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Psycholodzy OREW Koło w </a:t>
            </a:r>
            <a:r>
              <a:rPr lang="pl-PL" dirty="0" err="1"/>
              <a:t>Myśleniacach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47171015"/>
      </p:ext>
    </p:extLst>
  </p:cSld>
  <p:clrMapOvr>
    <a:masterClrMapping/>
  </p:clrMapOvr>
</p:sld>
</file>

<file path=ppt/theme/theme1.xml><?xml version="1.0" encoding="utf-8"?>
<a:theme xmlns:a="http://schemas.openxmlformats.org/drawingml/2006/main" name="Smuga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Smug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mug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{8932844E-9069-4B4D-BA72-3FC6809EB5B7}tf10001069</Template>
  <TotalTime>3254</TotalTime>
  <Words>646</Words>
  <Application>Microsoft Office PowerPoint</Application>
  <PresentationFormat>Panoramiczny</PresentationFormat>
  <Paragraphs>49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Smuga</vt:lpstr>
      <vt:lpstr>Opinia psychologiczna</vt:lpstr>
      <vt:lpstr>Czym jest opinia psychologiczna?</vt:lpstr>
      <vt:lpstr>Co zawiera opinia psychologiczna- ogólne informacje</vt:lpstr>
      <vt:lpstr>Określanie poziomu intelektualnego</vt:lpstr>
      <vt:lpstr>Test psychologiczne – przydatne informacje</vt:lpstr>
      <vt:lpstr>Informacje szczegółowe zawarte w opinii: </vt:lpstr>
      <vt:lpstr>Czas na sporządzenie opinii psychologicznej</vt:lpstr>
      <vt:lpstr>Omówienie opinii</vt:lpstr>
      <vt:lpstr>Dziękujemy za uwagę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Opinia psychologiczna</dc:title>
  <dc:creator>Użytkownik pakietu Microsoft Office</dc:creator>
  <cp:lastModifiedBy>Użytkownik</cp:lastModifiedBy>
  <cp:revision>15</cp:revision>
  <dcterms:created xsi:type="dcterms:W3CDTF">2020-10-21T08:24:25Z</dcterms:created>
  <dcterms:modified xsi:type="dcterms:W3CDTF">2021-01-27T12:58:23Z</dcterms:modified>
  <cp:contentStatus>Wersja ostateczna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